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55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6AA9-FFE4-406E-A016-7272DBDCE278}" type="datetimeFigureOut">
              <a:rPr lang="en-US" smtClean="0"/>
              <a:t>5/10/2018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D8B9E-6F7F-4F05-A203-B71ECFED66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24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6AA9-FFE4-406E-A016-7272DBDCE278}" type="datetimeFigureOut">
              <a:rPr lang="en-US" smtClean="0"/>
              <a:t>5/10/2018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D8B9E-6F7F-4F05-A203-B71ECFED66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690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6AA9-FFE4-406E-A016-7272DBDCE278}" type="datetimeFigureOut">
              <a:rPr lang="en-US" smtClean="0"/>
              <a:t>5/10/2018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D8B9E-6F7F-4F05-A203-B71ECFED66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979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6AA9-FFE4-406E-A016-7272DBDCE278}" type="datetimeFigureOut">
              <a:rPr lang="en-US" smtClean="0"/>
              <a:t>5/10/2018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D8B9E-6F7F-4F05-A203-B71ECFED66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525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6AA9-FFE4-406E-A016-7272DBDCE278}" type="datetimeFigureOut">
              <a:rPr lang="en-US" smtClean="0"/>
              <a:t>5/10/2018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D8B9E-6F7F-4F05-A203-B71ECFED66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1897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6AA9-FFE4-406E-A016-7272DBDCE278}" type="datetimeFigureOut">
              <a:rPr lang="en-US" smtClean="0"/>
              <a:t>5/10/2018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D8B9E-6F7F-4F05-A203-B71ECFED66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443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6AA9-FFE4-406E-A016-7272DBDCE278}" type="datetimeFigureOut">
              <a:rPr lang="en-US" smtClean="0"/>
              <a:t>5/10/2018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D8B9E-6F7F-4F05-A203-B71ECFED66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4000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6AA9-FFE4-406E-A016-7272DBDCE278}" type="datetimeFigureOut">
              <a:rPr lang="en-US" smtClean="0"/>
              <a:t>5/10/2018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D8B9E-6F7F-4F05-A203-B71ECFED66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4099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6AA9-FFE4-406E-A016-7272DBDCE278}" type="datetimeFigureOut">
              <a:rPr lang="en-US" smtClean="0"/>
              <a:t>5/10/2018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D8B9E-6F7F-4F05-A203-B71ECFED66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101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6AA9-FFE4-406E-A016-7272DBDCE278}" type="datetimeFigureOut">
              <a:rPr lang="en-US" smtClean="0"/>
              <a:t>5/10/2018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D8B9E-6F7F-4F05-A203-B71ECFED66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4263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6AA9-FFE4-406E-A016-7272DBDCE278}" type="datetimeFigureOut">
              <a:rPr lang="en-US" smtClean="0"/>
              <a:t>5/10/2018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D8B9E-6F7F-4F05-A203-B71ECFED66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1858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EE6AA9-FFE4-406E-A016-7272DBDCE278}" type="datetimeFigureOut">
              <a:rPr lang="en-US" smtClean="0"/>
              <a:t>5/10/2018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DD8B9E-6F7F-4F05-A203-B71ECFED66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654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5E736AA8-A706-4D03-87C7-8DBD365B099E}"/>
              </a:ext>
            </a:extLst>
          </p:cNvPr>
          <p:cNvGrpSpPr/>
          <p:nvPr/>
        </p:nvGrpSpPr>
        <p:grpSpPr>
          <a:xfrm>
            <a:off x="152400" y="1447800"/>
            <a:ext cx="8763000" cy="5181600"/>
            <a:chOff x="152400" y="228600"/>
            <a:chExt cx="8763000" cy="6400800"/>
          </a:xfrm>
        </p:grpSpPr>
        <p:sp>
          <p:nvSpPr>
            <p:cNvPr id="4" name="Rectangle 3"/>
            <p:cNvSpPr/>
            <p:nvPr/>
          </p:nvSpPr>
          <p:spPr>
            <a:xfrm>
              <a:off x="4419600" y="228600"/>
              <a:ext cx="4495800" cy="6400800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4661078" y="228600"/>
              <a:ext cx="4028860" cy="167285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3200" b="1" u="sng" dirty="0">
                  <a:solidFill>
                    <a:schemeClr val="accent3">
                      <a:lumMod val="75000"/>
                    </a:schemeClr>
                  </a:solidFill>
                </a:rPr>
                <a:t>R</a:t>
              </a:r>
              <a:r>
                <a:rPr lang="en-US" sz="3200" b="1" dirty="0">
                  <a:solidFill>
                    <a:schemeClr val="accent3">
                      <a:lumMod val="75000"/>
                    </a:schemeClr>
                  </a:solidFill>
                </a:rPr>
                <a:t>eady </a:t>
              </a:r>
              <a:r>
                <a:rPr lang="en-US" sz="3200" b="1" u="sng" dirty="0">
                  <a:solidFill>
                    <a:schemeClr val="accent3">
                      <a:lumMod val="75000"/>
                    </a:schemeClr>
                  </a:solidFill>
                </a:rPr>
                <a:t>T</a:t>
              </a:r>
              <a:r>
                <a:rPr lang="en-US" sz="3200" b="1" dirty="0">
                  <a:solidFill>
                    <a:schemeClr val="accent3">
                      <a:lumMod val="75000"/>
                    </a:schemeClr>
                  </a:solidFill>
                </a:rPr>
                <a:t>o </a:t>
              </a:r>
              <a:r>
                <a:rPr lang="en-US" sz="3200" b="1" u="sng" dirty="0">
                  <a:solidFill>
                    <a:schemeClr val="accent3">
                      <a:lumMod val="75000"/>
                    </a:schemeClr>
                  </a:solidFill>
                </a:rPr>
                <a:t>E</a:t>
              </a:r>
              <a:r>
                <a:rPr lang="en-US" sz="3200" b="1" dirty="0">
                  <a:solidFill>
                    <a:schemeClr val="accent3">
                      <a:lumMod val="75000"/>
                    </a:schemeClr>
                  </a:solidFill>
                </a:rPr>
                <a:t>at:  </a:t>
              </a:r>
            </a:p>
            <a:p>
              <a:pPr algn="ctr"/>
              <a:r>
                <a:rPr lang="en-US" sz="1600" dirty="0"/>
                <a:t>precooked items, bread, </a:t>
              </a:r>
            </a:p>
            <a:p>
              <a:pPr algn="ctr"/>
              <a:r>
                <a:rPr lang="en-US" sz="1600" dirty="0"/>
                <a:t>produce, and other foods with very low risk of</a:t>
              </a:r>
            </a:p>
            <a:p>
              <a:pPr algn="ctr"/>
              <a:r>
                <a:rPr lang="en-US" sz="1600" dirty="0"/>
                <a:t>cross-contaminating other items.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055690" y="2209800"/>
              <a:ext cx="3210815" cy="86177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accent1">
                      <a:lumMod val="75000"/>
                    </a:schemeClr>
                  </a:solidFill>
                </a:rPr>
                <a:t>It SWIMS:  </a:t>
              </a:r>
            </a:p>
            <a:p>
              <a:r>
                <a:rPr lang="en-US" dirty="0"/>
                <a:t>Fish and other seafood products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651750" y="3737205"/>
              <a:ext cx="2018694" cy="86177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3200" b="1" dirty="0">
                  <a:solidFill>
                    <a:srgbClr val="C00000"/>
                  </a:solidFill>
                </a:rPr>
                <a:t>It WALKS:  </a:t>
              </a:r>
            </a:p>
            <a:p>
              <a:pPr algn="ctr"/>
              <a:r>
                <a:rPr lang="en-US" dirty="0"/>
                <a:t>Beef, pork, lamb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4976556" y="5257801"/>
              <a:ext cx="3381887" cy="113877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accent4">
                      <a:lumMod val="75000"/>
                    </a:schemeClr>
                  </a:solidFill>
                </a:rPr>
                <a:t>It FLIES:  </a:t>
              </a:r>
            </a:p>
            <a:p>
              <a:pPr algn="ctr"/>
              <a:r>
                <a:rPr lang="en-US" dirty="0"/>
                <a:t>Chicken, turkey and other poultry </a:t>
              </a:r>
            </a:p>
            <a:p>
              <a:pPr algn="ctr"/>
              <a:r>
                <a:rPr lang="en-US" dirty="0"/>
                <a:t>products</a:t>
              </a: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4419600" y="228600"/>
              <a:ext cx="4495800" cy="3200400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6" name="Straight Connector 15"/>
            <p:cNvCxnSpPr>
              <a:endCxn id="14" idx="1"/>
            </p:cNvCxnSpPr>
            <p:nvPr/>
          </p:nvCxnSpPr>
          <p:spPr>
            <a:xfrm flipH="1">
              <a:off x="4419600" y="1828800"/>
              <a:ext cx="44958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Rectangle 16"/>
            <p:cNvSpPr/>
            <p:nvPr/>
          </p:nvSpPr>
          <p:spPr>
            <a:xfrm>
              <a:off x="4419600" y="3429000"/>
              <a:ext cx="4495800" cy="3200400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" name="Straight Connector 17"/>
            <p:cNvCxnSpPr>
              <a:endCxn id="17" idx="1"/>
            </p:cNvCxnSpPr>
            <p:nvPr/>
          </p:nvCxnSpPr>
          <p:spPr>
            <a:xfrm flipH="1">
              <a:off x="4419600" y="5029200"/>
              <a:ext cx="44958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Rectangle 18"/>
            <p:cNvSpPr/>
            <p:nvPr/>
          </p:nvSpPr>
          <p:spPr>
            <a:xfrm>
              <a:off x="152400" y="228600"/>
              <a:ext cx="4038600" cy="6400800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48610" y="297179"/>
              <a:ext cx="1813790" cy="1456052"/>
            </a:xfrm>
            <a:prstGeom prst="rect">
              <a:avLst/>
            </a:prstGeom>
          </p:spPr>
        </p:pic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64805" y="1828800"/>
              <a:ext cx="1813790" cy="1600200"/>
            </a:xfrm>
            <a:prstGeom prst="rect">
              <a:avLst/>
            </a:prstGeom>
          </p:spPr>
        </p:pic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4800" y="3505200"/>
              <a:ext cx="2073886" cy="1447800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64805" y="5103287"/>
              <a:ext cx="1813790" cy="1449913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17305" y="3939491"/>
              <a:ext cx="1231371" cy="1013509"/>
            </a:xfrm>
            <a:prstGeom prst="rect">
              <a:avLst/>
            </a:prstGeom>
          </p:spPr>
        </p:pic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1710" y="291557"/>
              <a:ext cx="1699490" cy="1461673"/>
            </a:xfrm>
            <a:prstGeom prst="rect">
              <a:avLst/>
            </a:prstGeom>
          </p:spPr>
        </p:pic>
        <p:cxnSp>
          <p:nvCxnSpPr>
            <p:cNvPr id="21" name="Straight Connector 20"/>
            <p:cNvCxnSpPr/>
            <p:nvPr/>
          </p:nvCxnSpPr>
          <p:spPr>
            <a:xfrm flipH="1">
              <a:off x="152400" y="1828799"/>
              <a:ext cx="4038600" cy="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152400" y="3428999"/>
              <a:ext cx="4038600" cy="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flipH="1">
              <a:off x="152400" y="5029199"/>
              <a:ext cx="4038600" cy="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4"/>
            <p:cNvSpPr/>
            <p:nvPr/>
          </p:nvSpPr>
          <p:spPr>
            <a:xfrm>
              <a:off x="1905000" y="3348037"/>
              <a:ext cx="533400" cy="4571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D0F0500E-7F68-4827-9D3C-29445CF6D601}"/>
              </a:ext>
            </a:extLst>
          </p:cNvPr>
          <p:cNvSpPr txBox="1"/>
          <p:nvPr/>
        </p:nvSpPr>
        <p:spPr>
          <a:xfrm>
            <a:off x="152400" y="76200"/>
            <a:ext cx="8763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accent6">
                    <a:lumMod val="75000"/>
                  </a:schemeClr>
                </a:solidFill>
              </a:rPr>
              <a:t>Food Arrangement Diagram</a:t>
            </a:r>
          </a:p>
          <a:p>
            <a:r>
              <a:rPr lang="en-US" sz="1600" dirty="0"/>
              <a:t>This diagram is intended to demonstrate the proper arrangement for storing food, to minimize the risk of cross-contamination; lower risk foods at the top and higher risk foods on the bottom.  Foods may sit adjacent to one another on shelving with minimal risk.</a:t>
            </a:r>
          </a:p>
        </p:txBody>
      </p:sp>
    </p:spTree>
    <p:extLst>
      <p:ext uri="{BB962C8B-B14F-4D97-AF65-F5344CB8AC3E}">
        <p14:creationId xmlns:p14="http://schemas.microsoft.com/office/powerpoint/2010/main" val="34638390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/>
              <a:t>Test Your Knowledge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200" y="857250"/>
            <a:ext cx="8636000" cy="5772150"/>
          </a:xfrm>
        </p:spPr>
        <p:txBody>
          <a:bodyPr>
            <a:normAutofit fontScale="25000" lnSpcReduction="2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8000" dirty="0"/>
              <a:t>T or F.  Chicken, poultry and eggs carry the risk of salmonella.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8000" dirty="0"/>
              <a:t>T or F.  The most common allergens are wheat, dairy, soy, eggs, seafood, and nuts.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8000" dirty="0"/>
              <a:t>T of F.  Stacking higher risk foods, such as ground beef, on top of produce is an industry best practice.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8000" dirty="0"/>
              <a:t>T or F.  Product should be stacked, packed and stored in such a way as to minimize risk, except for bulk pallets.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8000" dirty="0"/>
              <a:t>Refrigerated foods should be held at ____F or below.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8000" dirty="0"/>
              <a:t>Frozen foods should be held at ____F or below.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8000" dirty="0"/>
              <a:t>The most common </a:t>
            </a:r>
            <a:r>
              <a:rPr lang="en-US" sz="8000" dirty="0" err="1"/>
              <a:t>foodbourne</a:t>
            </a:r>
            <a:r>
              <a:rPr lang="en-US" sz="8000" dirty="0"/>
              <a:t> illness found in factories and warehouses is ________________________________________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8000" dirty="0"/>
              <a:t>The best way to avoid </a:t>
            </a:r>
            <a:r>
              <a:rPr lang="en-US" sz="8000" dirty="0" err="1"/>
              <a:t>foodbourne</a:t>
            </a:r>
            <a:r>
              <a:rPr lang="en-US" sz="8000" dirty="0"/>
              <a:t> illness is by ________________________________________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8000" dirty="0"/>
              <a:t>What order should product be packed, stacked, or stored?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8000" dirty="0"/>
              <a:t>     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8000" dirty="0"/>
              <a:t>     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8000" dirty="0"/>
              <a:t>     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8000" dirty="0"/>
              <a:t>     </a:t>
            </a:r>
          </a:p>
          <a:p>
            <a:pPr marL="971550" lvl="1" indent="-514350">
              <a:buFont typeface="+mj-lt"/>
              <a:buAutoNum type="arabicPeriod"/>
            </a:pPr>
            <a:endParaRPr lang="en-US" sz="8000" dirty="0"/>
          </a:p>
          <a:p>
            <a:pPr marL="742950" indent="-742950">
              <a:buFont typeface="+mj-lt"/>
              <a:buAutoNum type="arabicPeriod"/>
            </a:pPr>
            <a:r>
              <a:rPr lang="en-US" sz="8000" dirty="0"/>
              <a:t>T or F.  It is everyone’s responsibility to keep food safe.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39544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262</Words>
  <Application>Microsoft Office PowerPoint</Application>
  <PresentationFormat>On-screen Show (4:3)</PresentationFormat>
  <Paragraphs>29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PowerPoint Presentation</vt:lpstr>
      <vt:lpstr>Test Your Knowledge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Teresa White</dc:creator>
  <cp:lastModifiedBy>Teresa White</cp:lastModifiedBy>
  <cp:revision>10</cp:revision>
  <cp:lastPrinted>2017-08-08T19:54:55Z</cp:lastPrinted>
  <dcterms:created xsi:type="dcterms:W3CDTF">2017-06-20T19:58:58Z</dcterms:created>
  <dcterms:modified xsi:type="dcterms:W3CDTF">2018-05-10T14:31:51Z</dcterms:modified>
</cp:coreProperties>
</file>